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lvl1pPr>
      <a:defRPr>
        <a:solidFill>
          <a:srgbClr val="000066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000066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000066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000066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000066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000066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000066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000066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000066"/>
        </a:solidFill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ahoma Negreta"/>
          <a:ea typeface="Tahoma Negreta"/>
          <a:cs typeface="Tahoma Negret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ECFF"/>
          </a:solidFill>
        </a:fill>
      </a:tcStyle>
    </a:wholeTbl>
    <a:band2H>
      <a:tcTxStyle b="def" i="def"/>
      <a:tcStyle>
        <a:tcBdr/>
        <a:fill>
          <a:solidFill>
            <a:srgbClr val="EAF6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 Negreta"/>
          <a:ea typeface="Tahoma Negreta"/>
          <a:cs typeface="Tahoma Negret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2E6"/>
          </a:solidFill>
        </a:fill>
      </a:tcStyle>
    </a:wholeTbl>
    <a:band2H>
      <a:tcTxStyle b="def" i="def"/>
      <a:tcStyle>
        <a:tcBdr/>
        <a:fill>
          <a:solidFill>
            <a:srgbClr val="F1F1F3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B8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B8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B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 Negreta"/>
          <a:ea typeface="Tahoma Negreta"/>
          <a:cs typeface="Tahoma Negret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1F6"/>
          </a:solidFill>
        </a:fill>
      </a:tcStyle>
    </a:wholeTbl>
    <a:band2H>
      <a:tcTxStyle b="def" i="def"/>
      <a:tcStyle>
        <a:tcBdr/>
        <a:fill>
          <a:solidFill>
            <a:srgbClr val="E6E9F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CE7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CE7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CE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 Negreta"/>
          <a:ea typeface="Tahoma Negreta"/>
          <a:cs typeface="Tahoma Negret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CC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66"/>
              </a:solidFill>
              <a:prstDash val="solid"/>
              <a:bevel/>
            </a:ln>
          </a:top>
          <a:bottom>
            <a:ln w="25400" cap="flat">
              <a:solidFill>
                <a:srgbClr val="0000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66"/>
              </a:solidFill>
              <a:prstDash val="solid"/>
              <a:bevel/>
            </a:ln>
          </a:top>
          <a:bottom>
            <a:ln w="25400" cap="flat">
              <a:solidFill>
                <a:srgbClr val="0000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CC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 Negreta"/>
          <a:ea typeface="Tahoma Negreta"/>
          <a:cs typeface="Tahoma Negret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66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66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6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0" i="0" strike="noStrike" sz="1707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0" i="0" strike="noStrike" sz="1707" u="none">
                <a:solidFill>
                  <a:srgbClr val="000000"/>
                </a:solidFill>
                <a:effectLst/>
                <a:latin typeface="Arial"/>
              </a:rPr>
              <a:t>% Distribution of Resources</a:t>
            </a:r>
          </a:p>
        </c:rich>
      </c:tx>
      <c:layout>
        <c:manualLayout>
          <c:xMode val="edge"/>
          <c:yMode val="edge"/>
          <c:x val="0.195312"/>
          <c:y val="0.005"/>
          <c:w val="0.609376"/>
          <c:h val="0.231037"/>
        </c:manualLayout>
      </c:layout>
      <c:overlay val="1"/>
      <c:spPr>
        <a:noFill/>
        <a:effectLst/>
      </c:spPr>
    </c:title>
    <c:autoTitleDeleted val="1"/>
    <c:view3D>
      <c:rotX val="14"/>
      <c:hPercent val="81"/>
      <c:rotY val="40"/>
      <c:depthPercent val="24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231037"/>
          <c:w val="1"/>
          <c:h val="0.768963"/>
        </c:manualLayout>
      </c:layout>
      <c:area3D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Ruler</c:v>
                </c:pt>
              </c:strCache>
            </c:strRef>
          </c:tx>
          <c:spPr>
            <a:solidFill>
              <a:srgbClr val="0000FF"/>
            </a:solidFill>
            <a:ln w="12700" cap="flat">
              <a:noFill/>
              <a:miter lim="400000"/>
            </a:ln>
            <a:effectLst/>
          </c:spPr>
          <c:dLbls>
            <c:numFmt formatCode="#,##0" sourceLinked="0"/>
            <c:txPr>
              <a:bodyPr/>
              <a:lstStyle/>
              <a:p>
                <a:pPr lvl="0">
                  <a:defRPr b="0" i="0" strike="noStrike" sz="1707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0" i="0" strike="noStrike" sz="1707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of Resources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55.000000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 idx="0">
                  <c:v>Aristocrats</c:v>
                </c:pt>
              </c:strCache>
            </c:strRef>
          </c:tx>
          <c:spPr>
            <a:solidFill>
              <a:srgbClr val="FF0000"/>
            </a:solidFill>
            <a:ln w="12700" cap="flat">
              <a:noFill/>
              <a:miter lim="400000"/>
            </a:ln>
            <a:effectLst/>
          </c:spPr>
          <c:dLbls>
            <c:numFmt formatCode="#,##0" sourceLinked="0"/>
            <c:txPr>
              <a:bodyPr/>
              <a:lstStyle/>
              <a:p>
                <a:pPr lvl="0">
                  <a:defRPr b="0" i="0" strike="noStrike" sz="1707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0" i="0" strike="noStrike" sz="1707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of Resources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35.000000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 idx="0">
                  <c:v>Plebians</c:v>
                </c:pt>
              </c:strCache>
            </c:strRef>
          </c:tx>
          <c:spPr>
            <a:solidFill>
              <a:srgbClr val="00FF00"/>
            </a:solidFill>
            <a:ln w="12700" cap="flat">
              <a:noFill/>
              <a:miter lim="400000"/>
            </a:ln>
            <a:effectLst/>
          </c:spPr>
          <c:dLbls>
            <c:numFmt formatCode="#,##0" sourceLinked="0"/>
            <c:txPr>
              <a:bodyPr/>
              <a:lstStyle/>
              <a:p>
                <a:pPr lvl="0">
                  <a:defRPr b="0" i="0" strike="noStrike" sz="1707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0" i="0" strike="noStrike" sz="1707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of Resources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10.000000</c:v>
                </c:pt>
              </c:numCache>
            </c:numRef>
          </c:val>
        </c:ser>
        <c:gapDepth val="50"/>
        <c:axId val="0"/>
        <c:axId val="1"/>
        <c:axId val="2"/>
      </c:area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70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70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5"/>
        <c:minorUnit val="7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01503"/>
          <c:y val="0.143791"/>
          <c:w val="0.820251"/>
          <c:h val="0.111537"/>
        </c:manualLayout>
      </c:layout>
      <c:overlay val="1"/>
      <c:spPr>
        <a:solidFill>
          <a:srgbClr val="000066"/>
        </a:solidFill>
        <a:ln w="12700" cap="flat">
          <a:noFill/>
          <a:miter lim="400000"/>
        </a:ln>
        <a:effectLst/>
      </c:spPr>
      <c:txPr>
        <a:bodyPr/>
        <a:lstStyle/>
        <a:p>
          <a:pPr lvl="0">
            <a:defRPr b="0" i="0" strike="noStrike" sz="1707" u="none">
              <a:solidFill>
                <a:srgbClr val="FFFFFF"/>
              </a:solidFill>
              <a:effectLst/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0" i="0" strike="noStrike" sz="1393" u="none">
                <a:solidFill>
                  <a:srgbClr val="000000"/>
                </a:solidFill>
                <a:effectLst/>
                <a:latin typeface="Arial Bold"/>
              </a:defRPr>
            </a:pPr>
            <a:r>
              <a:rPr b="0" i="0" strike="noStrike" sz="1393" u="none">
                <a:solidFill>
                  <a:srgbClr val="000000"/>
                </a:solidFill>
                <a:effectLst/>
                <a:latin typeface="Arial Bold"/>
              </a:rPr>
              <a:t>% Population Distribution by Class</a:t>
            </a:r>
          </a:p>
        </c:rich>
      </c:tx>
      <c:layout>
        <c:manualLayout>
          <c:xMode val="edge"/>
          <c:yMode val="edge"/>
          <c:x val="0.117558"/>
          <c:y val="0.005"/>
          <c:w val="0.764884"/>
          <c:h val="0.203428"/>
        </c:manualLayout>
      </c:layout>
      <c:overlay val="1"/>
      <c:spPr>
        <a:noFill/>
        <a:effectLst/>
      </c:spPr>
    </c:title>
    <c:autoTitleDeleted val="1"/>
    <c:view3D>
      <c:rotX val="14"/>
      <c:hPercent val="79"/>
      <c:rotY val="40"/>
      <c:depthPercent val="24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203428"/>
          <c:w val="1"/>
          <c:h val="0.796572"/>
        </c:manualLayout>
      </c:layout>
      <c:area3D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Rulers</c:v>
                </c:pt>
              </c:strCache>
            </c:strRef>
          </c:tx>
          <c:spPr>
            <a:solidFill>
              <a:srgbClr val="0000FF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 lvl="0">
                  <a:defRPr b="0" i="0" strike="noStrike" sz="557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0" i="0" strike="noStrike" sz="557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Sheet1!$B$2:$B$2</c:f>
              <c:numCache>
                <c:ptCount val="0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 idx="0">
                  <c:v>Aristocrats</c:v>
                </c:pt>
              </c:strCache>
            </c:strRef>
          </c:tx>
          <c:spPr>
            <a:solidFill>
              <a:srgbClr val="FF000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 lvl="0">
                  <a:defRPr b="0" i="0" strike="noStrike" sz="557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0" i="0" strike="noStrike" sz="557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10.000000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 idx="0">
                  <c:v>Plebians</c:v>
                </c:pt>
              </c:strCache>
            </c:strRef>
          </c:tx>
          <c:spPr>
            <a:solidFill>
              <a:srgbClr val="00FF0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 lvl="0">
                  <a:defRPr b="0" i="0" strike="noStrike" sz="557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0" i="0" strike="noStrike" sz="557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90.000000</c:v>
                </c:pt>
              </c:numCache>
            </c:numRef>
          </c:val>
        </c:ser>
        <c:gapDepth val="50"/>
        <c:axId val="0"/>
        <c:axId val="1"/>
        <c:axId val="2"/>
      </c:area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731" u="none">
                <a:solidFill>
                  <a:srgbClr val="000000"/>
                </a:solidFill>
                <a:effectLst/>
                <a:latin typeface="Arial Bold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  <c:max val="10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253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25"/>
        <c:minorUnit val="12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0490722"/>
          <c:y val="0.1312"/>
          <c:w val="0.805894"/>
          <c:h val="0.0981399"/>
        </c:manualLayout>
      </c:layout>
      <c:overlay val="1"/>
      <c:spPr>
        <a:solidFill>
          <a:srgbClr val="000066"/>
        </a:solidFill>
        <a:ln w="12700" cap="flat">
          <a:noFill/>
          <a:miter lim="400000"/>
        </a:ln>
        <a:effectLst/>
      </c:spPr>
      <c:txPr>
        <a:bodyPr/>
        <a:lstStyle/>
        <a:p>
          <a:pPr lvl="0">
            <a:defRPr b="0" i="0" strike="noStrike" sz="1393" u="none">
              <a:solidFill>
                <a:srgbClr val="FFFFFF"/>
              </a:solidFill>
              <a:effectLst/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Shaped by contexts in which they were written just like other texts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Common cultural ideas assumed by the author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Ergo, one can begin to analyze religious texts by using the same basic tools that are used for reading any other historical documents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Formally, just like other texts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Require same kinds of literary-historical analysis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Reconstruct the text itself (variant mss.)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Author, date, provenance, audience (i.e., </a:t>
            </a:r>
            <a:r>
              <a:rPr i="1" sz="1000">
                <a:latin typeface="Arial"/>
                <a:ea typeface="Arial"/>
                <a:cs typeface="Arial"/>
                <a:sym typeface="Arial"/>
              </a:rPr>
              <a:t>Sitz im Leben</a:t>
            </a:r>
            <a:r>
              <a:rPr sz="1000"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Surface structure issues: literary form, figures of speech, key terms“Deep structure” issues: rhetorical strategies (e.g., irony, diatribe), apparent authorial assumptions, reading gaps, other omissions, things that are ‘made unthinkable’ by the way the subject is presented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Synthesis of all these things to reach an approximate “translation” of what the original audience would have heard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400"/>
              </a:spcBef>
              <a:defRPr sz="1800"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Distinctive in content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Formally, just like other texts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Require same kinds of literary-historical analysis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Reconstruct the text itself (variant mss.)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Author, date, provenance, audience (i.e., </a:t>
            </a:r>
            <a:r>
              <a:rPr i="1" sz="1000">
                <a:latin typeface="Arial"/>
                <a:ea typeface="Arial"/>
                <a:cs typeface="Arial"/>
                <a:sym typeface="Arial"/>
              </a:rPr>
              <a:t>Sitz im Leben</a:t>
            </a:r>
            <a:r>
              <a:rPr sz="1000"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Surface structure issues: literary form, figures of speech, key terms“Deep structure” issues: rhetorical strategies (e.g., irony, diatribe), apparent authorial assumptions, reading gaps, other omissions, things that are ‘made unthinkable’ by the way the subject is presented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Synthesis of all these things to reach an approximate “translation” of what the original audience would have heard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000">
                <a:latin typeface="Arial"/>
                <a:ea typeface="Arial"/>
                <a:cs typeface="Arial"/>
                <a:sym typeface="Arial"/>
              </a:rPr>
              <a:t>Distinctive in content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“Second-order”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sz="1400">
                <a:latin typeface="Arial"/>
                <a:ea typeface="Arial"/>
                <a:cs typeface="Arial"/>
                <a:sym typeface="Arial"/>
              </a:rPr>
              <a:t>Is the analysis accurate, i.e., is what is said about what is said or done correct?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sz="1400">
                <a:latin typeface="Arial"/>
                <a:ea typeface="Arial"/>
                <a:cs typeface="Arial"/>
                <a:sym typeface="Arial"/>
              </a:rPr>
              <a:t>Is there logical consistency to the analysis?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sz="1400">
                <a:latin typeface="Arial"/>
                <a:ea typeface="Arial"/>
                <a:cs typeface="Arial"/>
                <a:sym typeface="Arial"/>
              </a:rPr>
              <a:t>Is the method rigorously applied?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sz="1400">
                <a:latin typeface="Arial"/>
                <a:ea typeface="Arial"/>
                <a:cs typeface="Arial"/>
                <a:sym typeface="Arial"/>
              </a:rPr>
              <a:t>How strong is the evidence to support this analysis?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“First-order”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sz="1400">
                <a:latin typeface="Arial"/>
                <a:ea typeface="Arial"/>
                <a:cs typeface="Arial"/>
                <a:sym typeface="Arial"/>
              </a:rPr>
              <a:t>Is what is said or done correct?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sz="1400">
                <a:latin typeface="Arial"/>
                <a:ea typeface="Arial"/>
                <a:cs typeface="Arial"/>
                <a:sym typeface="Arial"/>
              </a:rPr>
              <a:t>What would be a legitimate interpretation or application of the original meaning of this text for a contemporary audience?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sz="1400">
                <a:latin typeface="Arial"/>
                <a:ea typeface="Arial"/>
                <a:cs typeface="Arial"/>
                <a:sym typeface="Arial"/>
              </a:rPr>
              <a:t>How and why did you choose this meaning?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0" y="6350"/>
            <a:ext cx="9140826" cy="6851650"/>
            <a:chOff x="0" y="0"/>
            <a:chExt cx="9140825" cy="685165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1836737"/>
              <a:ext cx="9140825" cy="5014913"/>
              <a:chOff x="0" y="0"/>
              <a:chExt cx="9140825" cy="5014912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85825" y="0"/>
                <a:ext cx="8255000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0" y="0"/>
                <a:ext cx="885825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876300" y="1503362"/>
              <a:ext cx="19050" cy="666751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66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" name="Shape 23"/>
            <p:cNvSpPr/>
            <p:nvPr/>
          </p:nvSpPr>
          <p:spPr>
            <a:xfrm>
              <a:off x="1217612" y="1827212"/>
              <a:ext cx="400051" cy="19051"/>
            </a:xfrm>
            <a:prstGeom prst="rect">
              <a:avLst/>
            </a:prstGeom>
            <a:gradFill flip="none" rotWithShape="1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1827212"/>
              <a:ext cx="557213" cy="19051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552450" y="0"/>
              <a:ext cx="8588375" cy="6851650"/>
              <a:chOff x="0" y="0"/>
              <a:chExt cx="8588374" cy="6851650"/>
            </a:xfrm>
          </p:grpSpPr>
          <p:sp>
            <p:nvSpPr>
              <p:cNvPr id="25" name="Shape 25"/>
              <p:cNvSpPr/>
              <p:nvPr/>
            </p:nvSpPr>
            <p:spPr>
              <a:xfrm>
                <a:off x="32385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2385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106521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2385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32385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0066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33" name="Shape 33"/>
          <p:cNvSpPr/>
          <p:nvPr>
            <p:ph type="title"/>
          </p:nvPr>
        </p:nvSpPr>
        <p:spPr>
          <a:xfrm>
            <a:off x="1066800" y="282575"/>
            <a:ext cx="7086600" cy="3146425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668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106680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106680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06680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490855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490855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106680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106680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1066800" y="1981200"/>
            <a:ext cx="370205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6350"/>
            <a:ext cx="9140825" cy="6851650"/>
            <a:chOff x="0" y="0"/>
            <a:chExt cx="9140825" cy="6851650"/>
          </a:xfrm>
        </p:grpSpPr>
        <p:sp>
          <p:nvSpPr>
            <p:cNvPr id="2" name="Shape 2"/>
            <p:cNvSpPr/>
            <p:nvPr/>
          </p:nvSpPr>
          <p:spPr>
            <a:xfrm>
              <a:off x="885825" y="1836737"/>
              <a:ext cx="8255000" cy="5014913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0" y="1836737"/>
              <a:ext cx="885825" cy="5014913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0"/>
              <a:ext cx="9140825" cy="6851650"/>
              <a:chOff x="0" y="0"/>
              <a:chExt cx="9140825" cy="6851650"/>
            </a:xfrm>
          </p:grpSpPr>
          <p:sp>
            <p:nvSpPr>
              <p:cNvPr id="4" name="Shape 4"/>
              <p:cNvSpPr/>
              <p:nvPr/>
            </p:nvSpPr>
            <p:spPr>
              <a:xfrm>
                <a:off x="87630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87630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161766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7630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87630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876300" y="1503362"/>
                <a:ext cx="19050" cy="666751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0066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0" y="1827212"/>
                <a:ext cx="55721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1217612" y="1827212"/>
                <a:ext cx="400051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55245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0066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5" name="Shape 15"/>
          <p:cNvSpPr/>
          <p:nvPr>
            <p:ph type="sldNum" sz="quarter" idx="2"/>
          </p:nvPr>
        </p:nvSpPr>
        <p:spPr>
          <a:xfrm>
            <a:off x="6705600" y="6248400"/>
            <a:ext cx="1905000" cy="2438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1066800" y="60325"/>
            <a:ext cx="7543800" cy="192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066800" y="1981200"/>
            <a:ext cx="7543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et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tre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fire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Brødtekst, niveau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 advClick="1"/>
  <p:txStyles>
    <p:titleStyle>
      <a:lvl1pPr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1pPr>
      <a:lvl2pPr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2pPr>
      <a:lvl3pPr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3pPr>
      <a:lvl4pPr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4pPr>
      <a:lvl5pPr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5pPr>
      <a:lvl6pPr indent="457200"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6pPr>
      <a:lvl7pPr indent="914400"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7pPr>
      <a:lvl8pPr indent="1371600"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8pPr>
      <a:lvl9pPr indent="1828800">
        <a:defRPr sz="4400">
          <a:solidFill>
            <a:srgbClr val="EAEAEA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 Negreta"/>
          <a:ea typeface="Tahoma Negreta"/>
          <a:cs typeface="Tahoma Negreta"/>
          <a:sym typeface="Tahoma Negreta"/>
        </a:defRPr>
      </a:lvl9pPr>
    </p:titleStyle>
    <p:bodyStyle>
      <a:lvl1pPr marL="342900" indent="-342900">
        <a:spcBef>
          <a:spcPts val="700"/>
        </a:spcBef>
        <a:buClr>
          <a:srgbClr val="FFFFCC"/>
        </a:buClr>
        <a:buSzPct val="70000"/>
        <a:buFont typeface="Wingdings"/>
        <a:buChar char="■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FFFFCC"/>
        </a:buClr>
        <a:buSzPct val="100000"/>
        <a:buFont typeface="Wingdings"/>
        <a:buChar char="–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FFFFCC"/>
        </a:buClr>
        <a:buSzPct val="70000"/>
        <a:buFont typeface="Wingdings"/>
        <a:buChar char="■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3pPr>
      <a:lvl4pPr marL="1737360" indent="-365760">
        <a:spcBef>
          <a:spcPts val="700"/>
        </a:spcBef>
        <a:buClr>
          <a:srgbClr val="FFFFCC"/>
        </a:buClr>
        <a:buSzPct val="100000"/>
        <a:buFont typeface="Wingdings"/>
        <a:buChar char="–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4pPr>
      <a:lvl5pPr marL="2235200" indent="-406400">
        <a:spcBef>
          <a:spcPts val="700"/>
        </a:spcBef>
        <a:buClr>
          <a:srgbClr val="FFFFCC"/>
        </a:buClr>
        <a:buSzPct val="70000"/>
        <a:buFont typeface="Wingdings"/>
        <a:buChar char="■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5pPr>
      <a:lvl6pPr marL="2692400" indent="-406400">
        <a:spcBef>
          <a:spcPts val="700"/>
        </a:spcBef>
        <a:buClr>
          <a:srgbClr val="FFFFCC"/>
        </a:buClr>
        <a:buSzPct val="70000"/>
        <a:buFont typeface="Wingdings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6pPr>
      <a:lvl7pPr marL="3149600" indent="-406400">
        <a:spcBef>
          <a:spcPts val="700"/>
        </a:spcBef>
        <a:buClr>
          <a:srgbClr val="FFFFCC"/>
        </a:buClr>
        <a:buSzPct val="70000"/>
        <a:buFont typeface="Wingdings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7pPr>
      <a:lvl8pPr marL="3606800" indent="-406400">
        <a:spcBef>
          <a:spcPts val="700"/>
        </a:spcBef>
        <a:buClr>
          <a:srgbClr val="FFFFCC"/>
        </a:buClr>
        <a:buSzPct val="70000"/>
        <a:buFont typeface="Wingdings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8pPr>
      <a:lvl9pPr marL="4064000" indent="-406400">
        <a:spcBef>
          <a:spcPts val="700"/>
        </a:spcBef>
        <a:buClr>
          <a:srgbClr val="FFFFCC"/>
        </a:buClr>
        <a:buSzPct val="70000"/>
        <a:buFont typeface="Wingdings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9pPr>
    </p:bodyStyle>
    <p:otherStyle>
      <a:lvl1pPr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1pPr>
      <a:lvl2pPr indent="457200"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2pPr>
      <a:lvl3pPr indent="914400"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3pPr>
      <a:lvl4pPr indent="1371600"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4pPr>
      <a:lvl5pPr indent="1828800"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5pPr>
      <a:lvl6pPr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6pPr>
      <a:lvl7pPr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7pPr>
      <a:lvl8pPr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8pPr>
      <a:lvl9pPr algn="r">
        <a:defRPr sz="10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READING</a:t>
            </a:r>
            <a:b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</a:b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RELIGIOUS TEXTS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Are Political Artifacts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1066800" y="1981200"/>
            <a:ext cx="4038600" cy="464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Texts have contexts in civic life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Authors intend effects in “real” life, not just in the realm of ideas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Texts do affect audiences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Power dynamics of texts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Selective preservation of ancient texts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Power structures inherent in texts (assumptions, images, patterns of discourse)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Explicit treatment of power issues in texts</a:t>
            </a:r>
          </a:p>
        </p:txBody>
      </p:sp>
      <p:graphicFrame>
        <p:nvGraphicFramePr>
          <p:cNvPr id="143" name="Chart 143"/>
          <p:cNvGraphicFramePr/>
          <p:nvPr/>
        </p:nvGraphicFramePr>
        <p:xfrm>
          <a:off x="5587900" y="2049354"/>
          <a:ext cx="3843031" cy="461026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Require Analysis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1066800" y="1981200"/>
            <a:ext cx="64770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Basic tools for reading historical documents: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Textual criticism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Literary analysis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Socio-historical analysis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Rhetorical analysis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Discourse analysis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Political analysis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Cultural analysis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Comparative analysis</a:t>
            </a:r>
          </a:p>
        </p:txBody>
      </p:sp>
      <p:pic>
        <p:nvPicPr>
          <p:cNvPr id="147" name="j029755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2590800"/>
            <a:ext cx="2149475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Textual Criticism: Establishing the Text</a:t>
            </a:r>
          </a:p>
        </p:txBody>
      </p:sp>
      <p:pic>
        <p:nvPicPr>
          <p:cNvPr id="152" name="j030525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2057400"/>
            <a:ext cx="1138238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body" idx="1"/>
          </p:nvPr>
        </p:nvSpPr>
        <p:spPr>
          <a:xfrm>
            <a:off x="2743200" y="2057400"/>
            <a:ext cx="51816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Compare all extant manuscripts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Consider variant readings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Reconstruct original divisions &amp; wording of the text</a:t>
            </a:r>
          </a:p>
        </p:txBody>
      </p:sp>
      <p:pic>
        <p:nvPicPr>
          <p:cNvPr id="154" name="j029917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4495800"/>
            <a:ext cx="1535113" cy="1809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Literary Methods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1066800" y="1981200"/>
            <a:ext cx="72390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Literary-historical analysis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Sitz im Leben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“Surface structure” issues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“Deep structure” issues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Central question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What would the original audience have heard?</a:t>
            </a:r>
          </a:p>
        </p:txBody>
      </p:sp>
      <p:pic>
        <p:nvPicPr>
          <p:cNvPr id="158" name="j019581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2209800"/>
            <a:ext cx="1773238" cy="1824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Socio-Historical Analysis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114800" y="1981200"/>
            <a:ext cx="44958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Who wrote the text?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For whom?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For what reason?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event(s) or experience(s) prompted this text?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Who read it?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 what setting?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Who transmitted it? Why?</a:t>
            </a:r>
          </a:p>
        </p:txBody>
      </p:sp>
      <p:pic>
        <p:nvPicPr>
          <p:cNvPr id="164" name="j023301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2209800"/>
            <a:ext cx="2574925" cy="2614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1066800" y="304800"/>
            <a:ext cx="62484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96111">
              <a:defRPr sz="4312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12">
                <a:solidFill>
                  <a:srgbClr val="EAEAEA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Discourse &amp; Rhetorical Analysis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Causal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rhetorical setting prompted this text (i.e., what socio-politico-economic situation gave rise to it)?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event or experience was it designed to address?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Functional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does the text mean?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was its intended effect?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effect does it have on the putative audience?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Structural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does the choice of words and images reveal?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does the discourse of the text conceal or ignore?</a:t>
            </a:r>
          </a:p>
        </p:txBody>
      </p:sp>
      <p:pic>
        <p:nvPicPr>
          <p:cNvPr id="168" name="j023468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381000"/>
            <a:ext cx="1981200" cy="1166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Ideological (Political) Analysis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1066800" y="1981200"/>
            <a:ext cx="68580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Causal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event or events in the “real world” provoked this text?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Functional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was the text intended to do?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was it designed to accomplish that purpose?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were the actual effects of this text on the original (real, not putative) audience?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Structural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Who benefits from this text?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Who copied it and ensured its survival? Why?</a:t>
            </a:r>
          </a:p>
        </p:txBody>
      </p:sp>
      <p:pic>
        <p:nvPicPr>
          <p:cNvPr id="172" name="j029912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800" y="457200"/>
            <a:ext cx="1100138" cy="1804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Comparative Analysis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3657600" y="1981200"/>
            <a:ext cx="5105400" cy="4419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cultures have similar texts?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are their relative dates?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does this text compare &amp; contrast with these cognate texts?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Are there signs of direct or indirect literary dependence?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Are there signs that this text intentionally changes the viewpoint represented in one or more of the cognate texts? In what ways? To what end?</a:t>
            </a:r>
          </a:p>
        </p:txBody>
      </p:sp>
      <p:pic>
        <p:nvPicPr>
          <p:cNvPr id="176" name="j033511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2133600"/>
            <a:ext cx="2105025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1066800" y="304800"/>
            <a:ext cx="7924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Evaluating Religious Texts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1066800" y="1981200"/>
            <a:ext cx="6629400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“Second-order”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Is the analysis accurate?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Is there logical consistency to the analysis?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Is the method rigorously applied?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strong is the evidence to support this analysis?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“First-order”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Is the text “true”? In what sense?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would be a legitimate interpretation or application of the original meaning of this text for a contemporary audience?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did you choose this meaning? Why?</a:t>
            </a:r>
          </a:p>
        </p:txBody>
      </p:sp>
      <p:pic>
        <p:nvPicPr>
          <p:cNvPr id="180" name="j0300840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2800" y="3200400"/>
            <a:ext cx="1585913" cy="1336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effectLst/>
              </a:defRPr>
            </a:pPr>
            <a:r>
              <a:rPr b="1" i="1"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ASSUMPTIONS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1066800" y="1981200"/>
            <a:ext cx="5486400" cy="4419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Religious texts are 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Human artifacts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Historical artifacts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Literary artifacts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Cultural artifacts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Social artifacts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Economic artifacts 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Rhetorical artifacts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Political artifacts</a:t>
            </a:r>
          </a:p>
        </p:txBody>
      </p:sp>
      <p:pic>
        <p:nvPicPr>
          <p:cNvPr id="79" name="j019553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9750" y="2286000"/>
            <a:ext cx="3155950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Are Human Artifacts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3581400" y="1981200"/>
            <a:ext cx="5029200" cy="4419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Written by specific human beings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At particular times in history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 particular places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 particular cultures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Clr>
                <a:srgbClr val="FFFFFF"/>
              </a:buClr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 particular languages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All these “particulars” matter when seeking to understand the texts</a:t>
            </a:r>
          </a:p>
        </p:txBody>
      </p:sp>
      <p:pic>
        <p:nvPicPr>
          <p:cNvPr id="83" name="j019538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2133600"/>
            <a:ext cx="208915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Are Historical Artifacts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1066800" y="1981200"/>
            <a:ext cx="47244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Shaped by contexts in which they were written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Historical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Cultural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Social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Economic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Political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Rhetorical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5200649" y="2300287"/>
            <a:ext cx="3200320" cy="3475038"/>
            <a:chOff x="0" y="0"/>
            <a:chExt cx="3200318" cy="3475037"/>
          </a:xfrm>
        </p:grpSpPr>
        <p:sp>
          <p:nvSpPr>
            <p:cNvPr id="87" name="Shape 87"/>
            <p:cNvSpPr/>
            <p:nvPr/>
          </p:nvSpPr>
          <p:spPr>
            <a:xfrm flipH="1" flipV="1">
              <a:off x="808037" y="1303337"/>
              <a:ext cx="379414" cy="219076"/>
            </a:xfrm>
            <a:prstGeom prst="line">
              <a:avLst/>
            </a:prstGeom>
            <a:noFill/>
            <a:ln w="38100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90" name="Group 90"/>
            <p:cNvGrpSpPr/>
            <p:nvPr/>
          </p:nvGrpSpPr>
          <p:grpSpPr>
            <a:xfrm>
              <a:off x="-1" y="652462"/>
              <a:ext cx="868364" cy="868363"/>
              <a:chOff x="0" y="0"/>
              <a:chExt cx="868362" cy="868362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1" y="-1"/>
                <a:ext cx="868364" cy="868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C2EBFF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99"/>
                    </a:solidFill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66346" y="294481"/>
                <a:ext cx="735671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000099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000099"/>
                    </a:solidFill>
                  </a:rPr>
                  <a:t>Culture</a:t>
                </a:r>
              </a:p>
            </p:txBody>
          </p:sp>
        </p:grpSp>
        <p:sp>
          <p:nvSpPr>
            <p:cNvPr id="91" name="Shape 91"/>
            <p:cNvSpPr/>
            <p:nvPr/>
          </p:nvSpPr>
          <p:spPr>
            <a:xfrm flipH="1">
              <a:off x="809625" y="1954212"/>
              <a:ext cx="379413" cy="219076"/>
            </a:xfrm>
            <a:prstGeom prst="line">
              <a:avLst/>
            </a:prstGeom>
            <a:noFill/>
            <a:ln w="38100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94" name="Group 94"/>
            <p:cNvGrpSpPr/>
            <p:nvPr/>
          </p:nvGrpSpPr>
          <p:grpSpPr>
            <a:xfrm>
              <a:off x="-1" y="1955799"/>
              <a:ext cx="868364" cy="868364"/>
              <a:chOff x="0" y="0"/>
              <a:chExt cx="868362" cy="868362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-1" y="-1"/>
                <a:ext cx="868364" cy="868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C2EBFF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99"/>
                    </a:solidFill>
                  </a:defRPr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8988" y="248761"/>
                <a:ext cx="790387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000099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000099"/>
                    </a:solidFill>
                  </a:rPr>
                  <a:t>Politics</a:t>
                </a:r>
              </a:p>
            </p:txBody>
          </p:sp>
        </p:grpSp>
        <p:sp>
          <p:nvSpPr>
            <p:cNvPr id="95" name="Shape 95"/>
            <p:cNvSpPr/>
            <p:nvPr/>
          </p:nvSpPr>
          <p:spPr>
            <a:xfrm>
              <a:off x="1563687" y="2168525"/>
              <a:ext cx="1" cy="438150"/>
            </a:xfrm>
            <a:prstGeom prst="line">
              <a:avLst/>
            </a:prstGeom>
            <a:noFill/>
            <a:ln w="38100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98" name="Group 98"/>
            <p:cNvGrpSpPr/>
            <p:nvPr/>
          </p:nvGrpSpPr>
          <p:grpSpPr>
            <a:xfrm>
              <a:off x="1095649" y="2606674"/>
              <a:ext cx="934490" cy="868364"/>
              <a:chOff x="0" y="0"/>
              <a:chExt cx="934489" cy="868362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33063" y="-1"/>
                <a:ext cx="868363" cy="868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C2EBFF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99"/>
                    </a:solidFill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-1" y="248761"/>
                <a:ext cx="934491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000099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000099"/>
                    </a:solidFill>
                  </a:rPr>
                  <a:t>Rhetoric</a:t>
                </a:r>
              </a:p>
            </p:txBody>
          </p:sp>
        </p:grpSp>
        <p:sp>
          <p:nvSpPr>
            <p:cNvPr id="99" name="Shape 99"/>
            <p:cNvSpPr/>
            <p:nvPr/>
          </p:nvSpPr>
          <p:spPr>
            <a:xfrm>
              <a:off x="1936750" y="1952625"/>
              <a:ext cx="379413" cy="219075"/>
            </a:xfrm>
            <a:prstGeom prst="line">
              <a:avLst/>
            </a:prstGeom>
            <a:noFill/>
            <a:ln w="38100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02" name="Group 102"/>
            <p:cNvGrpSpPr/>
            <p:nvPr/>
          </p:nvGrpSpPr>
          <p:grpSpPr>
            <a:xfrm>
              <a:off x="2182894" y="1955799"/>
              <a:ext cx="1017425" cy="868364"/>
              <a:chOff x="0" y="0"/>
              <a:chExt cx="1017423" cy="868362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74530" y="-1"/>
                <a:ext cx="868364" cy="868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C2EBFF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99"/>
                    </a:solidFill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248761"/>
                <a:ext cx="1017424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000099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000099"/>
                    </a:solidFill>
                  </a:rPr>
                  <a:t>Economy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 flipV="1">
              <a:off x="1936750" y="1301750"/>
              <a:ext cx="379413" cy="219075"/>
            </a:xfrm>
            <a:prstGeom prst="line">
              <a:avLst/>
            </a:prstGeom>
            <a:noFill/>
            <a:ln w="38100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06" name="Group 106"/>
            <p:cNvGrpSpPr/>
            <p:nvPr/>
          </p:nvGrpSpPr>
          <p:grpSpPr>
            <a:xfrm>
              <a:off x="2257424" y="652462"/>
              <a:ext cx="868364" cy="868363"/>
              <a:chOff x="0" y="0"/>
              <a:chExt cx="868362" cy="868362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-1" y="-1"/>
                <a:ext cx="868364" cy="868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C2EBFF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99"/>
                    </a:solidFill>
                  </a:defRPr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23082" y="248761"/>
                <a:ext cx="82219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000099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000099"/>
                    </a:solidFill>
                  </a:rPr>
                  <a:t>Society</a:t>
                </a:r>
              </a:p>
            </p:txBody>
          </p:sp>
        </p:grpSp>
        <p:sp>
          <p:nvSpPr>
            <p:cNvPr id="107" name="Shape 107"/>
            <p:cNvSpPr/>
            <p:nvPr/>
          </p:nvSpPr>
          <p:spPr>
            <a:xfrm flipV="1">
              <a:off x="1562100" y="866775"/>
              <a:ext cx="0" cy="438150"/>
            </a:xfrm>
            <a:prstGeom prst="line">
              <a:avLst/>
            </a:prstGeom>
            <a:noFill/>
            <a:ln w="38100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10" name="Group 110"/>
            <p:cNvGrpSpPr/>
            <p:nvPr/>
          </p:nvGrpSpPr>
          <p:grpSpPr>
            <a:xfrm>
              <a:off x="1128712" y="-1"/>
              <a:ext cx="868363" cy="868364"/>
              <a:chOff x="0" y="0"/>
              <a:chExt cx="868362" cy="868362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-1" y="-1"/>
                <a:ext cx="868364" cy="868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C2EBFF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99"/>
                    </a:solidFill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29388" y="248761"/>
                <a:ext cx="809586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000099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000099"/>
                    </a:solidFill>
                  </a:rPr>
                  <a:t>History</a:t>
                </a:r>
              </a:p>
            </p:txBody>
          </p:sp>
        </p:grpSp>
        <p:grpSp>
          <p:nvGrpSpPr>
            <p:cNvPr id="113" name="Group 113"/>
            <p:cNvGrpSpPr/>
            <p:nvPr/>
          </p:nvGrpSpPr>
          <p:grpSpPr>
            <a:xfrm>
              <a:off x="1128712" y="1304924"/>
              <a:ext cx="868363" cy="868364"/>
              <a:chOff x="0" y="0"/>
              <a:chExt cx="868362" cy="868362"/>
            </a:xfrm>
          </p:grpSpPr>
          <p:sp>
            <p:nvSpPr>
              <p:cNvPr id="111" name="Shape 111"/>
              <p:cNvSpPr/>
              <p:nvPr/>
            </p:nvSpPr>
            <p:spPr>
              <a:xfrm>
                <a:off x="-1" y="-1"/>
                <a:ext cx="868364" cy="868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C2EBFF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99"/>
                    </a:solidFill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172040" y="248761"/>
                <a:ext cx="524283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000099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000099"/>
                    </a:solidFill>
                  </a:rPr>
                  <a:t>Text</a:t>
                </a:r>
              </a:p>
            </p:txBody>
          </p:sp>
        </p:grpSp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Are Literary Artifacts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3886200" y="1981200"/>
            <a:ext cx="47244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Written record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Precise use of language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Ancient version of “mass media”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Continuum of literacy/orality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Retain aural qualities</a:t>
            </a:r>
          </a:p>
        </p:txBody>
      </p:sp>
      <p:pic>
        <p:nvPicPr>
          <p:cNvPr id="120" name="j021769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2209800"/>
            <a:ext cx="1747838" cy="1693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Are Cultural Artifacts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1066800" y="1981200"/>
            <a:ext cx="55626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Common ideas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Normative assumptions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Cultural mores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Language of the text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Knowledge base of the society</a:t>
            </a:r>
          </a:p>
        </p:txBody>
      </p:sp>
      <p:pic>
        <p:nvPicPr>
          <p:cNvPr id="124" name="j015776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600" y="2514600"/>
            <a:ext cx="1795463" cy="181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Are Economic Artifacts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5791200" y="1981200"/>
            <a:ext cx="28194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Patron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“Publisher”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Elite group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Leisure required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Contents reflect economic system of author’s time</a:t>
            </a:r>
          </a:p>
        </p:txBody>
      </p:sp>
      <p:graphicFrame>
        <p:nvGraphicFramePr>
          <p:cNvPr id="130" name="Chart 130"/>
          <p:cNvGraphicFramePr/>
          <p:nvPr/>
        </p:nvGraphicFramePr>
        <p:xfrm>
          <a:off x="1314535" y="1831680"/>
          <a:ext cx="4391283" cy="49861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Contemporaneous social issues/needs prompt texts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“Social locations” impact texts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Economic status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Ethnic identity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Gender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Peer group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Social class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affiliation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Social location of author affects writing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Social location of audience affects reception</a:t>
            </a:r>
          </a:p>
        </p:txBody>
      </p:sp>
      <p:sp>
        <p:nvSpPr>
          <p:cNvPr id="133" name="Shape 133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Religious Texts Are Social Artifacts</a:t>
            </a:r>
          </a:p>
        </p:txBody>
      </p:sp>
      <p:pic>
        <p:nvPicPr>
          <p:cNvPr id="134" name="j021651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2895600"/>
            <a:ext cx="1573213" cy="1820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96111">
              <a:defRPr sz="4312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12">
                <a:solidFill>
                  <a:srgbClr val="EAEAEA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Religious Texts Are Rhetorical Artifacts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Texts are purposeful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Informational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Argumentative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Authors intend effects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Affective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Behavioral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Cognitive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Successful texts have effects on audiences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Affective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Behavioral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Cognitive</a:t>
            </a:r>
          </a:p>
        </p:txBody>
      </p:sp>
      <p:sp>
        <p:nvSpPr>
          <p:cNvPr id="138" name="Shape 138"/>
          <p:cNvSpPr/>
          <p:nvPr/>
        </p:nvSpPr>
        <p:spPr>
          <a:xfrm>
            <a:off x="4914900" y="1981200"/>
            <a:ext cx="3695700" cy="4015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93914" indent="-293914">
              <a:lnSpc>
                <a:spcPct val="80000"/>
              </a:lnSpc>
              <a:spcBef>
                <a:spcPts val="500"/>
              </a:spcBef>
              <a:buClr>
                <a:srgbClr val="FFFFCC"/>
              </a:buClr>
              <a:buSzPct val="70000"/>
              <a:buFont typeface="Wingdings"/>
              <a:buChar char="■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Authors construct texts to maximize intended effects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–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Choice of terms, images, tropes &amp; figures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–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Choice of topics to include &amp; omit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80000"/>
              </a:lnSpc>
              <a:spcBef>
                <a:spcPts val="500"/>
              </a:spcBef>
              <a:buClr>
                <a:srgbClr val="FFFFCC"/>
              </a:buClr>
              <a:buSzPct val="70000"/>
              <a:buFont typeface="Wingdings"/>
              <a:buChar char="■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Discourse reveals and conceals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–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is central?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–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is included?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–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is marginalized?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95325" indent="-238125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–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is out of view?</a:t>
            </a:r>
          </a:p>
        </p:txBody>
      </p:sp>
      <p:pic>
        <p:nvPicPr>
          <p:cNvPr id="139" name="j028700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200" y="304800"/>
            <a:ext cx="1020763" cy="13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66"/>
      </a:dk1>
      <a:lt1>
        <a:srgbClr val="000066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0FF"/>
      </a:accent5>
      <a:accent6>
        <a:srgbClr val="005CE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CC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6CC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0FF"/>
      </a:accent5>
      <a:accent6>
        <a:srgbClr val="005CE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CC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6CC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